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7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7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yoga…"/>
          <p:cNvSpPr txBox="1">
            <a:spLocks noGrp="1"/>
          </p:cNvSpPr>
          <p:nvPr>
            <p:ph type="ctrTitle"/>
          </p:nvPr>
        </p:nvSpPr>
        <p:spPr>
          <a:xfrm>
            <a:off x="-1850697" y="509011"/>
            <a:ext cx="8643835" cy="9609291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yoga</a:t>
            </a:r>
          </a:p>
          <a:p>
            <a:pPr algn="r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here  </a:t>
            </a:r>
          </a:p>
          <a:p>
            <a:pPr algn="r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now</a:t>
            </a:r>
          </a:p>
          <a:p>
            <a:pPr algn="r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/>
            </a:r>
            <a:br/>
            <a:endParaRPr/>
          </a:p>
        </p:txBody>
      </p:sp>
      <p:sp>
        <p:nvSpPr>
          <p:cNvPr id="129" name="ONEness  WHOLEness…"/>
          <p:cNvSpPr txBox="1">
            <a:spLocks noGrp="1"/>
          </p:cNvSpPr>
          <p:nvPr>
            <p:ph type="subTitle" sz="half" idx="1"/>
          </p:nvPr>
        </p:nvSpPr>
        <p:spPr>
          <a:xfrm>
            <a:off x="742414" y="6723119"/>
            <a:ext cx="11519972" cy="3991515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600"/>
              </a:spcBef>
            </a:pPr>
            <a:r>
              <a:t>ONEness </a:t>
            </a:r>
            <a:br/>
            <a:r>
              <a:t>WHOLEness</a:t>
            </a:r>
          </a:p>
          <a:p>
            <a:pPr algn="l">
              <a:spcBef>
                <a:spcPts val="600"/>
              </a:spcBef>
            </a:pPr>
            <a:r>
              <a:t>interCONNECTEDness</a:t>
            </a:r>
          </a:p>
        </p:txBody>
      </p:sp>
      <p:pic>
        <p:nvPicPr>
          <p:cNvPr id="130" name="IMG_0408.JPG" descr="IMG_0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0123" y="-112118"/>
            <a:ext cx="5599538" cy="9977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fullsizeoutput_1150.jpeg" descr="fullsizeoutput_1150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1100" y="0"/>
            <a:ext cx="54737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nter connected dependent"/>
          <p:cNvSpPr txBox="1">
            <a:spLocks noGrp="1"/>
          </p:cNvSpPr>
          <p:nvPr>
            <p:ph type="title"/>
          </p:nvPr>
        </p:nvSpPr>
        <p:spPr>
          <a:xfrm>
            <a:off x="148166" y="-1160794"/>
            <a:ext cx="12320258" cy="7028658"/>
          </a:xfrm>
          <a:prstGeom prst="rect">
            <a:avLst/>
          </a:prstGeom>
        </p:spPr>
        <p:txBody>
          <a:bodyPr/>
          <a:lstStyle/>
          <a:p>
            <a:pPr algn="l" defTabSz="309625">
              <a:defRPr sz="6412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7631">
                <a:solidFill>
                  <a:srgbClr val="C81F00"/>
                </a:solidFill>
              </a:rPr>
              <a:t>inter</a:t>
            </a:r>
            <a:r>
              <a:rPr sz="15263"/>
              <a:t/>
            </a:r>
            <a:br>
              <a:rPr sz="15263"/>
            </a:br>
            <a:r>
              <a:rPr sz="15263">
                <a:solidFill>
                  <a:srgbClr val="022BDC"/>
                </a:solidFill>
              </a:rPr>
              <a:t>connected</a:t>
            </a:r>
            <a:r>
              <a:t/>
            </a:r>
            <a:br/>
            <a:r>
              <a:rPr sz="15263">
                <a:solidFill>
                  <a:srgbClr val="4F8F00"/>
                </a:solidFill>
              </a:rPr>
              <a:t>dependent</a:t>
            </a:r>
          </a:p>
        </p:txBody>
      </p:sp>
      <p:sp>
        <p:nvSpPr>
          <p:cNvPr id="168" name="so to recap…"/>
          <p:cNvSpPr txBox="1">
            <a:spLocks noGrp="1"/>
          </p:cNvSpPr>
          <p:nvPr>
            <p:ph type="body" sz="half" idx="4294967295"/>
          </p:nvPr>
        </p:nvSpPr>
        <p:spPr>
          <a:xfrm>
            <a:off x="436033" y="5621866"/>
            <a:ext cx="6451601" cy="4060826"/>
          </a:xfrm>
          <a:prstGeom prst="rect">
            <a:avLst/>
          </a:prstGeom>
        </p:spPr>
        <p:txBody>
          <a:bodyPr/>
          <a:lstStyle/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r>
              <a:t>so to recap</a:t>
            </a:r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endParaRPr/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r>
              <a:t>- everything is connected with</a:t>
            </a:r>
            <a:br/>
            <a:r>
              <a:t>  everything</a:t>
            </a:r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endParaRPr/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r>
              <a:t>- everything depends on everything</a:t>
            </a:r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endParaRPr/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r>
              <a:t>- everything impacts on everything</a:t>
            </a:r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endParaRPr/>
          </a:p>
          <a:p>
            <a:pPr marL="0" indent="0" defTabSz="286258">
              <a:lnSpc>
                <a:spcPct val="70000"/>
              </a:lnSpc>
              <a:spcBef>
                <a:spcPts val="200"/>
              </a:spcBef>
              <a:buSzTx/>
              <a:buFontTx/>
              <a:buNone/>
              <a:defRPr sz="2352" i="1">
                <a:solidFill>
                  <a:srgbClr val="747676"/>
                </a:solidFill>
              </a:defRPr>
            </a:pPr>
            <a:r>
              <a:t>- the more aware we are, the more conscious </a:t>
            </a:r>
            <a:br/>
            <a:r>
              <a:t>   our relationships with all that is can be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scious  connection"/>
          <p:cNvSpPr txBox="1">
            <a:spLocks noGrp="1"/>
          </p:cNvSpPr>
          <p:nvPr>
            <p:ph type="title"/>
          </p:nvPr>
        </p:nvSpPr>
        <p:spPr>
          <a:xfrm>
            <a:off x="297160" y="-122767"/>
            <a:ext cx="12410480" cy="5448301"/>
          </a:xfrm>
          <a:prstGeom prst="rect">
            <a:avLst/>
          </a:prstGeom>
        </p:spPr>
        <p:txBody>
          <a:bodyPr anchor="t"/>
          <a:lstStyle/>
          <a:p>
            <a:pPr algn="r" defTabSz="286258">
              <a:lnSpc>
                <a:spcPct val="100000"/>
              </a:lnSpc>
              <a:spcBef>
                <a:spcPts val="1100"/>
              </a:spcBef>
              <a:defRPr sz="7056">
                <a:solidFill>
                  <a:srgbClr val="0433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112"/>
              <a:t>conscious</a:t>
            </a:r>
            <a:r>
              <a:t> </a:t>
            </a:r>
            <a:br/>
            <a:r>
              <a:rPr sz="14112"/>
              <a:t>connection</a:t>
            </a:r>
            <a:r>
              <a:t> </a:t>
            </a:r>
          </a:p>
        </p:txBody>
      </p:sp>
      <p:sp>
        <p:nvSpPr>
          <p:cNvPr id="171" name="consciousness goes hand in hand with responsibility…"/>
          <p:cNvSpPr txBox="1">
            <a:spLocks noGrp="1"/>
          </p:cNvSpPr>
          <p:nvPr>
            <p:ph type="body" sz="half" idx="4294967295"/>
          </p:nvPr>
        </p:nvSpPr>
        <p:spPr>
          <a:xfrm>
            <a:off x="935566" y="4796234"/>
            <a:ext cx="11861801" cy="4057651"/>
          </a:xfrm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1700"/>
              </a:spcBef>
              <a:defRPr sz="3168"/>
            </a:pPr>
            <a:r>
              <a:t>consciousness goes hand in hand with responsibility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we are responsible for what we share with/project into the global network (to the extend of our consciousness)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a conscious spirit-mind-heart-body impacts a lot more on common field than a confused one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mind your projections (positive as well as negative) 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ullsizeoutput_1110.jpeg" descr="fullsizeoutput_1110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871" y="-31354"/>
            <a:ext cx="13088362" cy="981627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his is how you can best…"/>
          <p:cNvSpPr txBox="1">
            <a:spLocks noGrp="1"/>
          </p:cNvSpPr>
          <p:nvPr>
            <p:ph type="body" sz="half" idx="4294967295"/>
          </p:nvPr>
        </p:nvSpPr>
        <p:spPr>
          <a:xfrm>
            <a:off x="2585265" y="5181846"/>
            <a:ext cx="9299737" cy="4547173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FFFFFF"/>
                </a:solidFill>
              </a:defRPr>
            </a:pPr>
            <a:r>
              <a:t>this is how you can best</a:t>
            </a:r>
          </a:p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FFFFFF"/>
                </a:solidFill>
              </a:defRPr>
            </a:pPr>
            <a:r>
              <a:t> contribute to</a:t>
            </a:r>
          </a:p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FFFFFF"/>
                </a:solidFill>
              </a:defRPr>
            </a:pPr>
            <a:r>
              <a:t> ONENESS </a:t>
            </a:r>
          </a:p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FFFFFF"/>
                </a:solidFill>
              </a:defRPr>
            </a:pPr>
            <a:r>
              <a:t>and WHOENESS   </a:t>
            </a:r>
          </a:p>
        </p:txBody>
      </p:sp>
      <p:sp>
        <p:nvSpPr>
          <p:cNvPr id="175" name="what is your uniquEness ?"/>
          <p:cNvSpPr txBox="1">
            <a:spLocks noGrp="1"/>
          </p:cNvSpPr>
          <p:nvPr>
            <p:ph type="title"/>
          </p:nvPr>
        </p:nvSpPr>
        <p:spPr>
          <a:xfrm>
            <a:off x="571500" y="-622567"/>
            <a:ext cx="11861800" cy="5410532"/>
          </a:xfrm>
          <a:prstGeom prst="rect">
            <a:avLst/>
          </a:prstGeom>
        </p:spPr>
        <p:txBody>
          <a:bodyPr/>
          <a:lstStyle>
            <a:lvl1pPr algn="r" defTabSz="525779">
              <a:defRPr sz="12959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what is your uniquEness ?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fullsizeoutput_b2.jpeg" descr="fullsizeoutput_b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3719" y="-721353"/>
            <a:ext cx="14092048" cy="1056903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all is one"/>
          <p:cNvSpPr txBox="1"/>
          <p:nvPr/>
        </p:nvSpPr>
        <p:spPr>
          <a:xfrm>
            <a:off x="-6107652" y="424836"/>
            <a:ext cx="18806477" cy="4715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r" defTabSz="537463">
              <a:lnSpc>
                <a:spcPct val="80000"/>
              </a:lnSpc>
              <a:spcBef>
                <a:spcPts val="0"/>
              </a:spcBef>
              <a:defRPr sz="11132" i="0" cap="all" spc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3248">
                <a:solidFill>
                  <a:srgbClr val="FF2F92"/>
                </a:solidFill>
              </a:rPr>
              <a:t>all is</a:t>
            </a:r>
            <a:r>
              <a:t> </a:t>
            </a:r>
            <a:r>
              <a:rPr sz="26496">
                <a:solidFill>
                  <a:srgbClr val="FF2F92"/>
                </a:solidFill>
              </a:rPr>
              <a:t>one</a:t>
            </a:r>
          </a:p>
        </p:txBody>
      </p:sp>
      <p:sp>
        <p:nvSpPr>
          <p:cNvPr id="134" name="yoga is oneness with mySELF…"/>
          <p:cNvSpPr txBox="1"/>
          <p:nvPr/>
        </p:nvSpPr>
        <p:spPr>
          <a:xfrm>
            <a:off x="571500" y="4676325"/>
            <a:ext cx="11861800" cy="289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2" indent="411479" defTabSz="525779">
              <a:lnSpc>
                <a:spcPct val="70000"/>
              </a:lnSpc>
              <a:spcBef>
                <a:spcPts val="500"/>
              </a:spcBef>
              <a:defRPr sz="12959" spc="0">
                <a:solidFill>
                  <a:srgbClr val="FF9300"/>
                </a:solidFill>
              </a:defRPr>
            </a:pPr>
            <a:r>
              <a:t>yoga </a:t>
            </a:r>
            <a:r>
              <a:rPr sz="6479"/>
              <a:t>is oneness with mySELF     </a:t>
            </a:r>
          </a:p>
          <a:p>
            <a:pPr defTabSz="525779">
              <a:lnSpc>
                <a:spcPct val="70000"/>
              </a:lnSpc>
              <a:spcBef>
                <a:spcPts val="500"/>
              </a:spcBef>
              <a:defRPr sz="12959" spc="0">
                <a:solidFill>
                  <a:srgbClr val="FF9300"/>
                </a:solidFill>
              </a:defRPr>
            </a:pPr>
            <a:r>
              <a:rPr sz="6479"/>
              <a:t>                     = with all that 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yoga   is experiencing the wholeness of all that is"/>
          <p:cNvSpPr txBox="1"/>
          <p:nvPr/>
        </p:nvSpPr>
        <p:spPr>
          <a:xfrm>
            <a:off x="530766" y="6813636"/>
            <a:ext cx="12464257" cy="220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90727">
              <a:lnSpc>
                <a:spcPct val="70000"/>
              </a:lnSpc>
              <a:spcBef>
                <a:spcPts val="500"/>
              </a:spcBef>
              <a:defRPr sz="4032" spc="0">
                <a:solidFill>
                  <a:srgbClr val="531B93"/>
                </a:solidFill>
              </a:defRPr>
            </a:pPr>
            <a:r>
              <a:rPr sz="12096"/>
              <a:t>yoga</a:t>
            </a:r>
            <a:r>
              <a:t>   is experiencing the wholeness of all that is </a:t>
            </a:r>
          </a:p>
        </p:txBody>
      </p:sp>
      <p:pic>
        <p:nvPicPr>
          <p:cNvPr id="137" name="IMG_0592.JPG" descr="IMG_05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one is whole"/>
          <p:cNvSpPr txBox="1"/>
          <p:nvPr/>
        </p:nvSpPr>
        <p:spPr>
          <a:xfrm>
            <a:off x="-121107" y="162972"/>
            <a:ext cx="13554007" cy="709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4400" i="0" cap="all" spc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rgbClr val="FFFFFF"/>
                </a:solidFill>
              </a:rPr>
              <a:t>one is</a:t>
            </a:r>
            <a:r>
              <a:t> </a:t>
            </a:r>
            <a:r>
              <a:rPr sz="28800">
                <a:solidFill>
                  <a:srgbClr val="FFFFFF"/>
                </a:solidFill>
              </a:rPr>
              <a:t>whole</a:t>
            </a:r>
          </a:p>
        </p:txBody>
      </p:sp>
      <p:sp>
        <p:nvSpPr>
          <p:cNvPr id="139" name="YOGA…"/>
          <p:cNvSpPr txBox="1">
            <a:spLocks noGrp="1"/>
          </p:cNvSpPr>
          <p:nvPr>
            <p:ph type="subTitle" sz="half" idx="1"/>
          </p:nvPr>
        </p:nvSpPr>
        <p:spPr>
          <a:xfrm>
            <a:off x="888339" y="6422695"/>
            <a:ext cx="12987481" cy="2989301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600"/>
              </a:spcBef>
              <a:defRPr b="1">
                <a:solidFill>
                  <a:srgbClr val="531B93"/>
                </a:solidFill>
              </a:defRPr>
            </a:pPr>
            <a:r>
              <a:t>YOGA</a:t>
            </a:r>
            <a:endParaRPr sz="14400"/>
          </a:p>
          <a:p>
            <a:pPr algn="l">
              <a:spcBef>
                <a:spcPts val="600"/>
              </a:spcBef>
              <a:defRPr>
                <a:solidFill>
                  <a:srgbClr val="531B93"/>
                </a:solidFill>
              </a:defRPr>
            </a:pPr>
            <a:r>
              <a:t>   is experiencing the wholeness of all that is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2" name="IMG_0015.JPG" descr="IMG_0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yoga  is interacting consciously                                        with all that is"/>
          <p:cNvSpPr txBox="1"/>
          <p:nvPr/>
        </p:nvSpPr>
        <p:spPr>
          <a:xfrm>
            <a:off x="806343" y="4372618"/>
            <a:ext cx="11406094" cy="484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1" indent="228600">
              <a:lnSpc>
                <a:spcPct val="70000"/>
              </a:lnSpc>
              <a:spcBef>
                <a:spcPts val="600"/>
              </a:spcBef>
              <a:defRPr sz="14400" spc="0">
                <a:solidFill>
                  <a:srgbClr val="FFFFFF"/>
                </a:solidFill>
              </a:defRPr>
            </a:pPr>
            <a:r>
              <a:t>  yoga  </a:t>
            </a:r>
            <a:r>
              <a:rPr sz="4800"/>
              <a:t>is interacting consciously</a:t>
            </a:r>
            <a:br>
              <a:rPr sz="4800"/>
            </a:br>
            <a:r>
              <a:rPr sz="4800"/>
              <a:t> </a:t>
            </a:r>
            <a:br>
              <a:rPr sz="4800"/>
            </a:br>
            <a:r>
              <a:rPr sz="4800"/>
              <a:t>                                     with all that is</a:t>
            </a:r>
          </a:p>
        </p:txBody>
      </p:sp>
      <p:sp>
        <p:nvSpPr>
          <p:cNvPr id="144" name="ALL IS INTER CONNECTED"/>
          <p:cNvSpPr txBox="1"/>
          <p:nvPr/>
        </p:nvSpPr>
        <p:spPr>
          <a:xfrm>
            <a:off x="113630" y="811999"/>
            <a:ext cx="11928382" cy="393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r" defTabSz="297941">
              <a:lnSpc>
                <a:spcPct val="80000"/>
              </a:lnSpc>
              <a:spcBef>
                <a:spcPts val="0"/>
              </a:spcBef>
              <a:defRPr sz="7344" i="0" cap="all" spc="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rgbClr val="424242"/>
                </a:solidFill>
              </a:rPr>
              <a:t>ALL IS INTER</a:t>
            </a:r>
            <a:r>
              <a:t> </a:t>
            </a:r>
            <a:r>
              <a:rPr sz="14688">
                <a:solidFill>
                  <a:srgbClr val="424242"/>
                </a:solidFill>
              </a:rPr>
              <a:t>CONNECTED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3119.JPG" descr="IMG_31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389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onsciously or not, we behave  according to our belief system…"/>
          <p:cNvSpPr txBox="1"/>
          <p:nvPr/>
        </p:nvSpPr>
        <p:spPr>
          <a:xfrm>
            <a:off x="6752215" y="799398"/>
            <a:ext cx="5464083" cy="872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6079" indent="-386079" defTabSz="554990">
              <a:spcBef>
                <a:spcPts val="1700"/>
              </a:spcBef>
              <a:buSzPct val="75000"/>
              <a:buFont typeface="Zapf Dingbats"/>
              <a:buChar char="➤"/>
              <a:defRPr sz="2660" i="0" spc="0"/>
            </a:pPr>
            <a:r>
              <a:t>consciously or not, we behave </a:t>
            </a:r>
            <a:br/>
            <a:r>
              <a:t>according to our belief system</a:t>
            </a:r>
          </a:p>
          <a:p>
            <a:pPr marL="386079" indent="-386079" defTabSz="554990">
              <a:spcBef>
                <a:spcPts val="1700"/>
              </a:spcBef>
              <a:buSzPct val="75000"/>
              <a:buFont typeface="Zapf Dingbats"/>
              <a:buChar char="➤"/>
              <a:defRPr sz="2660" i="0" spc="0"/>
            </a:pPr>
            <a:r>
              <a:t>all sorts of patterns and </a:t>
            </a:r>
            <a:br/>
            <a:r>
              <a:t>conditionings determine our behaviour</a:t>
            </a:r>
          </a:p>
          <a:p>
            <a:pPr marL="386079" indent="-386079" defTabSz="554990">
              <a:spcBef>
                <a:spcPts val="1700"/>
              </a:spcBef>
              <a:buSzPct val="75000"/>
              <a:buFont typeface="Zapf Dingbats"/>
              <a:buChar char="➤"/>
              <a:defRPr sz="2660" i="0" spc="0"/>
            </a:pPr>
            <a:r>
              <a:t>most of them are unconscious</a:t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sz="6080">
                <a:solidFill>
                  <a:srgbClr val="BA9B58"/>
                </a:solidFill>
              </a:rPr>
              <a:t>yoga</a:t>
            </a:r>
            <a:r>
              <a:rPr sz="4560">
                <a:solidFill>
                  <a:srgbClr val="BA9B58"/>
                </a:solidFill>
              </a:rPr>
              <a:t> = setting ourselves free from any limiting belief and conditioning</a:t>
            </a:r>
          </a:p>
        </p:txBody>
      </p:sp>
      <p:sp>
        <p:nvSpPr>
          <p:cNvPr id="148" name="beliefs…"/>
          <p:cNvSpPr txBox="1"/>
          <p:nvPr/>
        </p:nvSpPr>
        <p:spPr>
          <a:xfrm>
            <a:off x="-78527" y="1767963"/>
            <a:ext cx="13161854" cy="5703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251206">
              <a:spcBef>
                <a:spcPts val="900"/>
              </a:spcBef>
              <a:defRPr sz="12384" i="0" cap="all" spc="0">
                <a:solidFill>
                  <a:srgbClr val="94175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beliefs</a:t>
            </a:r>
          </a:p>
          <a:p>
            <a:pPr defTabSz="251206">
              <a:spcBef>
                <a:spcPts val="900"/>
              </a:spcBef>
              <a:defRPr sz="12384" i="0" cap="all" spc="0">
                <a:solidFill>
                  <a:srgbClr val="94175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conditionings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fullsizeoutput_ef2.jpeg" descr="fullsizeoutput_ef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2010" y="0"/>
            <a:ext cx="64389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evolving consciousnesss"/>
          <p:cNvSpPr txBox="1">
            <a:spLocks noGrp="1"/>
          </p:cNvSpPr>
          <p:nvPr>
            <p:ph type="title"/>
          </p:nvPr>
        </p:nvSpPr>
        <p:spPr>
          <a:xfrm>
            <a:off x="0" y="-197694"/>
            <a:ext cx="13004801" cy="447198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233679">
              <a:lnSpc>
                <a:spcPct val="100000"/>
              </a:lnSpc>
              <a:spcBef>
                <a:spcPts val="900"/>
              </a:spcBef>
              <a:defRPr sz="11520">
                <a:solidFill>
                  <a:srgbClr val="B415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evolving consciousnesss</a:t>
            </a:r>
          </a:p>
        </p:txBody>
      </p:sp>
      <p:sp>
        <p:nvSpPr>
          <p:cNvPr id="152" name="patterns and belief systems aren’t an issue, actually…"/>
          <p:cNvSpPr txBox="1">
            <a:spLocks noGrp="1"/>
          </p:cNvSpPr>
          <p:nvPr>
            <p:ph type="body" sz="half" idx="4294967295"/>
          </p:nvPr>
        </p:nvSpPr>
        <p:spPr>
          <a:xfrm>
            <a:off x="6829821" y="3644635"/>
            <a:ext cx="5796758" cy="6096001"/>
          </a:xfrm>
          <a:prstGeom prst="rect">
            <a:avLst/>
          </a:prstGeom>
        </p:spPr>
        <p:txBody>
          <a:bodyPr/>
          <a:lstStyle/>
          <a:p>
            <a:pPr marL="345440" indent="-345440" defTabSz="496570">
              <a:spcBef>
                <a:spcPts val="1500"/>
              </a:spcBef>
              <a:defRPr sz="2040"/>
            </a:pPr>
            <a:r>
              <a:t>patterns and belief systems aren’t an issue, actually</a:t>
            </a:r>
          </a:p>
          <a:p>
            <a:pPr marL="345440" indent="-345440" defTabSz="496570">
              <a:spcBef>
                <a:spcPts val="1500"/>
              </a:spcBef>
              <a:defRPr sz="2040"/>
            </a:pPr>
            <a:r>
              <a:t>they keep evolving with us</a:t>
            </a:r>
          </a:p>
          <a:p>
            <a:pPr marL="345440" indent="-345440" defTabSz="496570">
              <a:spcBef>
                <a:spcPts val="1500"/>
              </a:spcBef>
              <a:defRPr sz="2040"/>
            </a:pPr>
            <a:r>
              <a:t>we can change any pattern or belief we don’t resonate with any more, provided we are aware of it and willing to change</a:t>
            </a:r>
            <a:br/>
            <a:r>
              <a:t/>
            </a:r>
            <a:br/>
            <a:r>
              <a:rPr sz="5440">
                <a:solidFill>
                  <a:srgbClr val="C0A05A"/>
                </a:solidFill>
              </a:rPr>
              <a:t>yoga</a:t>
            </a:r>
            <a:r>
              <a:rPr sz="4080">
                <a:solidFill>
                  <a:srgbClr val="C0A05A"/>
                </a:solidFill>
              </a:rPr>
              <a:t> = transforming or dropping what doesn’t support Self realisation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hotos ipad avril2016 616.JPG" descr="photos ipad avril2016 6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28" y="-64614"/>
            <a:ext cx="13117946" cy="9797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ttachment"/>
          <p:cNvSpPr txBox="1">
            <a:spLocks noGrp="1"/>
          </p:cNvSpPr>
          <p:nvPr>
            <p:ph type="ctrTitle"/>
          </p:nvPr>
        </p:nvSpPr>
        <p:spPr>
          <a:xfrm>
            <a:off x="345877" y="-421798"/>
            <a:ext cx="11786385" cy="4162491"/>
          </a:xfrm>
          <a:prstGeom prst="rect">
            <a:avLst/>
          </a:prstGeom>
        </p:spPr>
        <p:txBody>
          <a:bodyPr/>
          <a:lstStyle>
            <a:lvl1pPr algn="r" defTabSz="560831">
              <a:defRPr sz="13823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attachment</a:t>
            </a:r>
          </a:p>
        </p:txBody>
      </p:sp>
      <p:sp>
        <p:nvSpPr>
          <p:cNvPr id="156" name="Rectangle"/>
          <p:cNvSpPr/>
          <p:nvPr/>
        </p:nvSpPr>
        <p:spPr>
          <a:xfrm rot="1016">
            <a:off x="-119816" y="4985859"/>
            <a:ext cx="13244432" cy="47535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57" name="- attachment is the issue (the ego can identify with anything and stick to it)…"/>
          <p:cNvSpPr txBox="1">
            <a:spLocks noGrp="1"/>
          </p:cNvSpPr>
          <p:nvPr>
            <p:ph type="subTitle" idx="1"/>
          </p:nvPr>
        </p:nvSpPr>
        <p:spPr>
          <a:xfrm rot="21588594">
            <a:off x="158981" y="5337639"/>
            <a:ext cx="14503982" cy="3955121"/>
          </a:xfrm>
          <a:prstGeom prst="rect">
            <a:avLst/>
          </a:prstGeom>
        </p:spPr>
        <p:txBody>
          <a:bodyPr/>
          <a:lstStyle/>
          <a:p>
            <a:pPr lvl="4" indent="786384" algn="l" defTabSz="502412">
              <a:spcBef>
                <a:spcPts val="500"/>
              </a:spcBef>
              <a:defRPr sz="2064"/>
            </a:pPr>
            <a:r>
              <a:t>- attachment is the issue (the ego can identify with anything and stick to it)</a:t>
            </a:r>
            <a:br/>
            <a:endParaRPr/>
          </a:p>
          <a:p>
            <a:pPr lvl="4" indent="786384" algn="l" defTabSz="502412">
              <a:spcBef>
                <a:spcPts val="500"/>
              </a:spcBef>
              <a:defRPr sz="2064"/>
            </a:pPr>
            <a:r>
              <a:t>- this prevents us from changing as we expand and expanding as we change</a:t>
            </a:r>
          </a:p>
          <a:p>
            <a:pPr algn="l" defTabSz="502412">
              <a:spcBef>
                <a:spcPts val="500"/>
              </a:spcBef>
              <a:defRPr sz="2064"/>
            </a:pPr>
            <a:endParaRPr/>
          </a:p>
          <a:p>
            <a:pPr lvl="4" indent="786384" algn="l" defTabSz="502412">
              <a:spcBef>
                <a:spcPts val="500"/>
              </a:spcBef>
              <a:defRPr sz="2064"/>
            </a:pPr>
            <a:r>
              <a:t>- we disconnect from the flow of life and get rigid (fixed patterns, rules, control)</a:t>
            </a:r>
          </a:p>
          <a:p>
            <a:pPr algn="l" defTabSz="502412">
              <a:spcBef>
                <a:spcPts val="500"/>
              </a:spcBef>
              <a:defRPr sz="2064"/>
            </a:pPr>
            <a:endParaRPr/>
          </a:p>
          <a:p>
            <a:pPr lvl="4" indent="786384" algn="l" defTabSz="502412">
              <a:spcBef>
                <a:spcPts val="500"/>
              </a:spcBef>
              <a:defRPr sz="2064"/>
            </a:pPr>
            <a:r>
              <a:t>- this always signals a fear based reaction (fight, flight, freeze)</a:t>
            </a:r>
          </a:p>
          <a:p>
            <a:pPr algn="l" defTabSz="502412">
              <a:spcBef>
                <a:spcPts val="500"/>
              </a:spcBef>
              <a:defRPr sz="2064"/>
            </a:pPr>
            <a:endParaRPr/>
          </a:p>
          <a:p>
            <a:pPr lvl="1" indent="196596" algn="l" defTabSz="502412">
              <a:spcBef>
                <a:spcPts val="500"/>
              </a:spcBef>
              <a:defRPr sz="5504">
                <a:solidFill>
                  <a:srgbClr val="227A93"/>
                </a:solidFill>
              </a:defRPr>
            </a:pPr>
            <a:r>
              <a:t>yoga </a:t>
            </a:r>
            <a:r>
              <a:rPr sz="4128"/>
              <a:t>= experiencing reality as it is</a:t>
            </a:r>
            <a:br>
              <a:rPr sz="4128"/>
            </a:br>
            <a:r>
              <a:rPr sz="4128"/>
              <a:t>                 embracing it fully with complete detachment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0387.jpg" descr="IMG_03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011" y="-20024"/>
            <a:ext cx="5496242" cy="9793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- the manifest world (prakrti)is a projection of…"/>
          <p:cNvSpPr txBox="1">
            <a:spLocks noGrp="1"/>
          </p:cNvSpPr>
          <p:nvPr>
            <p:ph type="body" idx="4294967295"/>
          </p:nvPr>
        </p:nvSpPr>
        <p:spPr>
          <a:xfrm>
            <a:off x="150159" y="2721838"/>
            <a:ext cx="9338312" cy="67646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- the manifest world (prakrti)is a projection of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  consciousness (purusha)</a:t>
            </a:r>
            <a:br/>
            <a:endParaRPr/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- our experience of the world (including the ego) is a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  projection of our consciousness as well, it’s a game </a:t>
            </a:r>
            <a:br/>
            <a:endParaRPr/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- our Self manifests situations and circumstances best suited</a:t>
            </a:r>
            <a:br/>
            <a:r>
              <a:t>     for our awakening (= reconnection with Self)</a:t>
            </a:r>
            <a:br/>
            <a:endParaRPr/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- by taking responsibility for our personal preferences</a:t>
            </a:r>
            <a:br/>
            <a:r>
              <a:t>     (feelings, likings and dis-likings), we can refocus on the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2400" i="1">
                <a:solidFill>
                  <a:srgbClr val="747676"/>
                </a:solidFill>
              </a:defRPr>
            </a:pPr>
            <a:r>
              <a:t>     actual challenge</a:t>
            </a:r>
            <a:br/>
            <a:r>
              <a:t>   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pPr>
            <a:r>
              <a:t> </a:t>
            </a:r>
            <a:r>
              <a:rPr sz="6400">
                <a:solidFill>
                  <a:srgbClr val="FF7E01"/>
                </a:solidFill>
              </a:rPr>
              <a:t>yoga</a:t>
            </a:r>
            <a:r>
              <a:t> </a:t>
            </a:r>
            <a:r>
              <a:rPr>
                <a:solidFill>
                  <a:srgbClr val="FFD479"/>
                </a:solidFill>
              </a:rPr>
              <a:t>=</a:t>
            </a:r>
            <a:r>
              <a:t> </a:t>
            </a:r>
            <a:r>
              <a:rPr>
                <a:solidFill>
                  <a:srgbClr val="FFB507"/>
                </a:solidFill>
              </a:rPr>
              <a:t>ONEness with SELF</a:t>
            </a:r>
            <a:br>
              <a:rPr>
                <a:solidFill>
                  <a:srgbClr val="FFB507"/>
                </a:solidFill>
              </a:rPr>
            </a:br>
            <a:r>
              <a:rPr>
                <a:solidFill>
                  <a:srgbClr val="FFB507"/>
                </a:solidFill>
              </a:rPr>
              <a:t>                  ONEness with ALL</a:t>
            </a:r>
            <a:br>
              <a:rPr>
                <a:solidFill>
                  <a:srgbClr val="FFB507"/>
                </a:solidFill>
              </a:rPr>
            </a:br>
            <a:r>
              <a:rPr>
                <a:solidFill>
                  <a:srgbClr val="FFB507"/>
                </a:solidFill>
              </a:rPr>
              <a:t>                  WHOLEness</a:t>
            </a:r>
          </a:p>
        </p:txBody>
      </p:sp>
      <p:sp>
        <p:nvSpPr>
          <p:cNvPr id="161" name="our challenge"/>
          <p:cNvSpPr txBox="1"/>
          <p:nvPr/>
        </p:nvSpPr>
        <p:spPr>
          <a:xfrm>
            <a:off x="571500" y="246194"/>
            <a:ext cx="11861800" cy="20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49833">
              <a:lnSpc>
                <a:spcPct val="80000"/>
              </a:lnSpc>
              <a:spcBef>
                <a:spcPts val="0"/>
              </a:spcBef>
              <a:defRPr sz="11088" i="0" cap="all" spc="0">
                <a:solidFill>
                  <a:srgbClr val="00D1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our challenge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4AAF1FD-E8F4-48D7-8DAB-398664637486-L0-001.jpeg" descr="F4AAF1FD-E8F4-48D7-8DAB-398664637486-L0-00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7" y="-205724"/>
            <a:ext cx="13332452" cy="999934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 am…"/>
          <p:cNvSpPr txBox="1">
            <a:spLocks noGrp="1"/>
          </p:cNvSpPr>
          <p:nvPr>
            <p:ph type="title"/>
          </p:nvPr>
        </p:nvSpPr>
        <p:spPr>
          <a:xfrm>
            <a:off x="-157116" y="-1717618"/>
            <a:ext cx="13319032" cy="9115617"/>
          </a:xfrm>
          <a:prstGeom prst="rect">
            <a:avLst/>
          </a:prstGeom>
        </p:spPr>
        <p:txBody>
          <a:bodyPr/>
          <a:lstStyle/>
          <a:p>
            <a:pPr defTabSz="403097">
              <a:defRPr sz="19872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403097">
              <a:defRPr sz="19872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 am</a:t>
            </a:r>
          </a:p>
          <a:p>
            <a:pPr defTabSz="403097">
              <a:defRPr sz="19872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We are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Custom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New_Template9</vt:lpstr>
      <vt:lpstr>yoga   here   now  </vt:lpstr>
      <vt:lpstr>PowerPoint Presentation</vt:lpstr>
      <vt:lpstr>PowerPoint Presentation</vt:lpstr>
      <vt:lpstr>PowerPoint Presentation</vt:lpstr>
      <vt:lpstr>PowerPoint Presentation</vt:lpstr>
      <vt:lpstr>evolving consciousnesss</vt:lpstr>
      <vt:lpstr>attachment</vt:lpstr>
      <vt:lpstr>PowerPoint Presentation</vt:lpstr>
      <vt:lpstr> I am We are</vt:lpstr>
      <vt:lpstr>inter connected dependent</vt:lpstr>
      <vt:lpstr>conscious  connection </vt:lpstr>
      <vt:lpstr>what is your uniquEness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  here   now  </dc:title>
  <cp:lastModifiedBy>Pipa</cp:lastModifiedBy>
  <cp:revision>2</cp:revision>
  <dcterms:modified xsi:type="dcterms:W3CDTF">2018-04-30T19:26:55Z</dcterms:modified>
</cp:coreProperties>
</file>